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74CC57E-3DEB-4AD5-B8C1-8978BCDCEABB}" type="datetimeFigureOut">
              <a:rPr lang="en-GB" smtClean="0"/>
              <a:pPr/>
              <a:t>08/10/2012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DBAEAB3-88BC-4AC2-8EE7-CFE55C7844C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riting.wisc.edu/Handbook/QPA_plagiarism.html" TargetMode="External"/><Relationship Id="rId2" Type="http://schemas.openxmlformats.org/officeDocument/2006/relationships/hyperlink" Target="http://www.indiana.edu/~wts/pamphlets/plagiarism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mistok.wikispaces.com/file/view/Referencing.pdf" TargetMode="External"/><Relationship Id="rId5" Type="http://schemas.openxmlformats.org/officeDocument/2006/relationships/hyperlink" Target="http://library.acadiau.ca/tutorials/plagiarism/" TargetMode="External"/><Relationship Id="rId4" Type="http://schemas.openxmlformats.org/officeDocument/2006/relationships/hyperlink" Target="http://www.google.mw/imgres?imgurl=http://world.edu/wp-content/uploads/2012/09/plagiarism_nite.gif&amp;imgrefurl=http://world.edu/a-positive-solution-for-plagiarism/&amp;usg=__UK-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b="1" dirty="0" smtClean="0">
                <a:latin typeface="Footlight MT Light" pitchFamily="18" charset="0"/>
              </a:rPr>
              <a:t>Plagiarism</a:t>
            </a:r>
            <a:endParaRPr lang="en-GB" sz="7200" b="1" dirty="0">
              <a:latin typeface="Footlight MT Ligh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By Shannon 12AWI</a:t>
            </a:r>
            <a:endParaRPr lang="en-GB" sz="2400" dirty="0"/>
          </a:p>
        </p:txBody>
      </p:sp>
      <p:pic>
        <p:nvPicPr>
          <p:cNvPr id="4" name="Picture 3" descr="plagiarism_nit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7039" y="2924944"/>
            <a:ext cx="4407129" cy="35403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How to avoid PLAGIARISM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497002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Know what needs to be </a:t>
            </a:r>
            <a:r>
              <a:rPr lang="en-GB" sz="2800" b="1" dirty="0" smtClean="0"/>
              <a:t>documented</a:t>
            </a:r>
            <a:r>
              <a:rPr lang="en-GB" sz="2800" dirty="0" smtClean="0"/>
              <a:t> when gathering information from the Internet or books.</a:t>
            </a:r>
          </a:p>
          <a:p>
            <a:r>
              <a:rPr lang="en-GB" sz="2800" dirty="0" smtClean="0"/>
              <a:t>When using specific ideas or words from a source, make sure you cite and credit the source and add quotation marks where needed.</a:t>
            </a:r>
          </a:p>
          <a:p>
            <a:r>
              <a:rPr lang="en-GB" sz="2800" dirty="0" smtClean="0"/>
              <a:t>Cite whatever information that is not common knowledge: Statistics, facts, graphs etc.</a:t>
            </a:r>
          </a:p>
          <a:p>
            <a:endParaRPr lang="en-GB" sz="2800" dirty="0" smtClean="0"/>
          </a:p>
          <a:p>
            <a:endParaRPr lang="en-GB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7494"/>
            <a:ext cx="8003232" cy="121729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Paraphrasing and Quoting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4806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Taking someone's words, or ideas and putting them into your </a:t>
            </a:r>
            <a:r>
              <a:rPr lang="en-GB" sz="3600" b="1" dirty="0" smtClean="0"/>
              <a:t>own</a:t>
            </a:r>
            <a:r>
              <a:rPr lang="en-GB" sz="3600" dirty="0" smtClean="0"/>
              <a:t>, while still crediting the source is called </a:t>
            </a:r>
            <a:r>
              <a:rPr lang="en-GB" sz="3600" b="1" dirty="0" smtClean="0"/>
              <a:t>Paraphrasing.</a:t>
            </a:r>
          </a:p>
          <a:p>
            <a:pPr>
              <a:buNone/>
            </a:pPr>
            <a:endParaRPr lang="en-GB" sz="3600" b="1" dirty="0" smtClean="0"/>
          </a:p>
          <a:p>
            <a:r>
              <a:rPr lang="en-GB" sz="3600" dirty="0" smtClean="0"/>
              <a:t>Using identical words and placing quotation marks around them is known as </a:t>
            </a:r>
            <a:r>
              <a:rPr lang="en-GB" sz="3600" b="1" dirty="0" smtClean="0"/>
              <a:t>Quoting.</a:t>
            </a:r>
          </a:p>
          <a:p>
            <a:endParaRPr lang="en-GB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147248" cy="1073274"/>
          </a:xfrm>
        </p:spPr>
        <p:txBody>
          <a:bodyPr/>
          <a:lstStyle/>
          <a:p>
            <a:r>
              <a:rPr lang="en-GB" sz="4400" b="1" dirty="0" smtClean="0"/>
              <a:t>Paraphrasing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186048"/>
          </a:xfrm>
        </p:spPr>
        <p:txBody>
          <a:bodyPr/>
          <a:lstStyle/>
          <a:p>
            <a:r>
              <a:rPr lang="en-GB" dirty="0" smtClean="0"/>
              <a:t>An acceptable paraphrase, must be entirely in your words.</a:t>
            </a:r>
          </a:p>
          <a:p>
            <a:r>
              <a:rPr lang="en-GB" dirty="0" smtClean="0"/>
              <a:t>Swapping and changing only a few words in a piece is not good </a:t>
            </a:r>
            <a:r>
              <a:rPr lang="en-GB" dirty="0" smtClean="0"/>
              <a:t>enough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864096"/>
          </a:xfrm>
        </p:spPr>
        <p:txBody>
          <a:bodyPr/>
          <a:lstStyle/>
          <a:p>
            <a:r>
              <a:rPr lang="en-GB" sz="4400" b="1" dirty="0" smtClean="0"/>
              <a:t>Quoting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2032"/>
          </a:xfrm>
        </p:spPr>
        <p:txBody>
          <a:bodyPr/>
          <a:lstStyle/>
          <a:p>
            <a:r>
              <a:rPr lang="en-GB" dirty="0" smtClean="0"/>
              <a:t>To quote a phrase properly, you have to include quotation marks as well as the source in which you’re quoting from.</a:t>
            </a:r>
          </a:p>
          <a:p>
            <a:r>
              <a:rPr lang="en-GB" dirty="0" smtClean="0"/>
              <a:t>Different Citation formats: MLA, APA, Chicago etc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7494"/>
            <a:ext cx="8075240" cy="1073274"/>
          </a:xfrm>
        </p:spPr>
        <p:txBody>
          <a:bodyPr/>
          <a:lstStyle/>
          <a:p>
            <a:r>
              <a:rPr lang="en-GB" b="1" dirty="0" smtClean="0"/>
              <a:t>Referencing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114040"/>
          </a:xfrm>
        </p:spPr>
        <p:txBody>
          <a:bodyPr/>
          <a:lstStyle/>
          <a:p>
            <a:r>
              <a:rPr lang="en-GB" dirty="0" smtClean="0"/>
              <a:t>References indicates to that the writer used someone else’s work for their writing.</a:t>
            </a:r>
          </a:p>
          <a:p>
            <a:r>
              <a:rPr lang="en-GB" dirty="0" smtClean="0"/>
              <a:t>Whether you use the exact  the person did in their work, or you paraphrased. </a:t>
            </a:r>
          </a:p>
          <a:p>
            <a:r>
              <a:rPr lang="en-GB" dirty="0" smtClean="0"/>
              <a:t>Showing well referenced material in your essay shows your assessors that you researched your topic well.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7494"/>
            <a:ext cx="8003232" cy="1001266"/>
          </a:xfrm>
        </p:spPr>
        <p:txBody>
          <a:bodyPr/>
          <a:lstStyle/>
          <a:p>
            <a:r>
              <a:rPr lang="en-GB" b="1" dirty="0" smtClean="0"/>
              <a:t>Essay Writing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5330064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GB" dirty="0" smtClean="0"/>
              <a:t>Understand what the essay question is asking you.</a:t>
            </a:r>
          </a:p>
          <a:p>
            <a:pPr marL="578358" indent="-514350">
              <a:buFont typeface="+mj-lt"/>
              <a:buAutoNum type="arabicPeriod"/>
            </a:pPr>
            <a:r>
              <a:rPr lang="en-GB" dirty="0" smtClean="0"/>
              <a:t>Include descriptive information and critical analysis.</a:t>
            </a:r>
          </a:p>
          <a:p>
            <a:pPr marL="578358" indent="-514350">
              <a:buFont typeface="+mj-lt"/>
              <a:buAutoNum type="arabicPeriod"/>
            </a:pPr>
            <a:r>
              <a:rPr lang="en-GB" dirty="0" smtClean="0"/>
              <a:t>Consider the structure of the essay. Will the reader understand the point  you’re trying to get across?</a:t>
            </a:r>
          </a:p>
          <a:p>
            <a:pPr marL="578358" indent="-514350">
              <a:buFont typeface="+mj-lt"/>
              <a:buAutoNum type="arabicPeriod"/>
            </a:pPr>
            <a:r>
              <a:rPr lang="en-GB" dirty="0" smtClean="0"/>
              <a:t>Try and make the layout of the essay flow  from one point to the next.</a:t>
            </a:r>
          </a:p>
          <a:p>
            <a:pPr marL="578358" indent="-514350">
              <a:buFont typeface="+mj-lt"/>
              <a:buAutoNum type="arabicPeriod"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Personal run in with plagiarism :p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A few years back I got into serious trouble for an essay I had written in geography. I had packed it full of information from the internet, which I was sure would win me high marks. I forgot one important thing; referencing! In the end I had to rewrite the old one and write an essay on how to </a:t>
            </a:r>
            <a:r>
              <a:rPr lang="en-GB" sz="2400" smtClean="0"/>
              <a:t>avoid plagiarism</a:t>
            </a:r>
            <a:endParaRPr lang="en-GB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186048"/>
          </a:xfrm>
        </p:spPr>
        <p:txBody>
          <a:bodyPr>
            <a:normAutofit/>
          </a:bodyPr>
          <a:lstStyle/>
          <a:p>
            <a:r>
              <a:rPr lang="en-GB" sz="2000" dirty="0" smtClean="0">
                <a:hlinkClick r:id="rId2"/>
              </a:rPr>
              <a:t>http://www.indiana.edu/~wts/pamphlets/plagiarism.shtml</a:t>
            </a:r>
            <a:endParaRPr lang="en-GB" sz="2000" dirty="0" smtClean="0"/>
          </a:p>
          <a:p>
            <a:r>
              <a:rPr lang="en-GB" sz="2000" dirty="0" smtClean="0">
                <a:hlinkClick r:id="rId3"/>
              </a:rPr>
              <a:t>http://writing.wisc.edu/Handbook/QPA_plagiarism.html</a:t>
            </a:r>
            <a:endParaRPr lang="en-GB" sz="2000" dirty="0" smtClean="0"/>
          </a:p>
          <a:p>
            <a:r>
              <a:rPr lang="en-GB" sz="2000" dirty="0" smtClean="0">
                <a:hlinkClick r:id="rId4"/>
              </a:rPr>
              <a:t>http://www.google.mw/imgres?imgurl=http://world.edu/wp-content/uploads/2012/09/plagiarism_nite.gif&amp;imgrefurl=http://world.edu/a-positive-solution-for-plagiarism/&amp;usg=__UK-</a:t>
            </a:r>
            <a:endParaRPr lang="en-GB" sz="2000" dirty="0" smtClean="0"/>
          </a:p>
          <a:p>
            <a:r>
              <a:rPr lang="en-GB" sz="2000" dirty="0" smtClean="0">
                <a:hlinkClick r:id="rId5"/>
              </a:rPr>
              <a:t>http://library.acadiau.ca/tutorials/plagiarism</a:t>
            </a:r>
            <a:r>
              <a:rPr lang="en-GB" sz="2000" dirty="0" smtClean="0">
                <a:hlinkClick r:id="rId5"/>
              </a:rPr>
              <a:t>/</a:t>
            </a:r>
            <a:endParaRPr lang="en-GB" sz="2000" dirty="0" smtClean="0"/>
          </a:p>
          <a:p>
            <a:r>
              <a:rPr lang="en-GB" sz="2000" dirty="0" smtClean="0">
                <a:hlinkClick r:id="rId6"/>
              </a:rPr>
              <a:t>http://bmistok.wikispaces.com/file/view/Referencing.pdf</a:t>
            </a:r>
            <a:endParaRPr lang="en-GB" sz="20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191</TotalTime>
  <Words>364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Plagiarism</vt:lpstr>
      <vt:lpstr>How to avoid PLAGIARISM</vt:lpstr>
      <vt:lpstr>Paraphrasing and Quoting</vt:lpstr>
      <vt:lpstr>Paraphrasing</vt:lpstr>
      <vt:lpstr>Quoting</vt:lpstr>
      <vt:lpstr>Referencing</vt:lpstr>
      <vt:lpstr>Essay Writing</vt:lpstr>
      <vt:lpstr>Personal run in with plagiarism :p </vt:lpstr>
      <vt:lpstr>Bibliography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Shannon</dc:creator>
  <cp:lastModifiedBy>Shannon</cp:lastModifiedBy>
  <cp:revision>21</cp:revision>
  <dcterms:created xsi:type="dcterms:W3CDTF">2012-10-06T08:28:19Z</dcterms:created>
  <dcterms:modified xsi:type="dcterms:W3CDTF">2012-10-08T15:12:11Z</dcterms:modified>
</cp:coreProperties>
</file>